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0"/>
  </p:notesMasterIdLst>
  <p:sldIdLst>
    <p:sldId id="256" r:id="rId2"/>
    <p:sldId id="257" r:id="rId3"/>
    <p:sldId id="260" r:id="rId4"/>
    <p:sldId id="263" r:id="rId5"/>
    <p:sldId id="261" r:id="rId6"/>
    <p:sldId id="265" r:id="rId7"/>
    <p:sldId id="318" r:id="rId8"/>
    <p:sldId id="316" r:id="rId9"/>
    <p:sldId id="315" r:id="rId10"/>
    <p:sldId id="317" r:id="rId11"/>
    <p:sldId id="310" r:id="rId12"/>
    <p:sldId id="323" r:id="rId13"/>
    <p:sldId id="282" r:id="rId14"/>
    <p:sldId id="321" r:id="rId15"/>
    <p:sldId id="320" r:id="rId16"/>
    <p:sldId id="322" r:id="rId17"/>
    <p:sldId id="324" r:id="rId18"/>
    <p:sldId id="325" r:id="rId19"/>
    <p:sldId id="271" r:id="rId20"/>
    <p:sldId id="307" r:id="rId21"/>
    <p:sldId id="268" r:id="rId22"/>
    <p:sldId id="312" r:id="rId23"/>
    <p:sldId id="326" r:id="rId24"/>
    <p:sldId id="327" r:id="rId25"/>
    <p:sldId id="329" r:id="rId26"/>
    <p:sldId id="272" r:id="rId27"/>
    <p:sldId id="309" r:id="rId28"/>
    <p:sldId id="330" r:id="rId29"/>
    <p:sldId id="314" r:id="rId30"/>
    <p:sldId id="308" r:id="rId31"/>
    <p:sldId id="276" r:id="rId32"/>
    <p:sldId id="331" r:id="rId33"/>
    <p:sldId id="334" r:id="rId34"/>
    <p:sldId id="332" r:id="rId35"/>
    <p:sldId id="333" r:id="rId36"/>
    <p:sldId id="335" r:id="rId37"/>
    <p:sldId id="319" r:id="rId38"/>
    <p:sldId id="287" r:id="rId39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41"/>
      <p:bold r:id="rId42"/>
    </p:embeddedFont>
    <p:embeddedFont>
      <p:font typeface="Concert One" pitchFamily="2" charset="77"/>
      <p:regular r:id="rId43"/>
    </p:embeddedFont>
    <p:embeddedFont>
      <p:font typeface="Teko" panose="02000000000000000000" pitchFamily="2" charset="77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9BA6F3-5AC5-CD40-9CF4-8F34E8B64FB0}" v="4" dt="2021-03-01T15:01:59.233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0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992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482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599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997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199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05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522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6fc84f77b_0_17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6fc84f77b_0_17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60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284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598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42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358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591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99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76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51a045c94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51a045c94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35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763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295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90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366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931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06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86fc84f77b_0_17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86fc84f77b_0_17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51a045c94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51a045c94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7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125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43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5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705" name="Google Shape;705;p25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706" name="Google Shape;706;p2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5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1" name="Google Shape;711;p25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25"/>
          <p:cNvSpPr txBox="1">
            <a:spLocks noGrp="1"/>
          </p:cNvSpPr>
          <p:nvPr>
            <p:ph type="title"/>
          </p:nvPr>
        </p:nvSpPr>
        <p:spPr>
          <a:xfrm>
            <a:off x="697475" y="5889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25"/>
          <p:cNvSpPr txBox="1">
            <a:spLocks noGrp="1"/>
          </p:cNvSpPr>
          <p:nvPr>
            <p:ph type="body" idx="1"/>
          </p:nvPr>
        </p:nvSpPr>
        <p:spPr>
          <a:xfrm>
            <a:off x="909125" y="1767887"/>
            <a:ext cx="74061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7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748295" y="874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42344" y="58662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357159" y="415252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136851" y="18526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" name="Google Shape;720;p25"/>
          <p:cNvGrpSpPr/>
          <p:nvPr/>
        </p:nvGrpSpPr>
        <p:grpSpPr>
          <a:xfrm rot="-3380402">
            <a:off x="7283273" y="2942117"/>
            <a:ext cx="3239089" cy="2443016"/>
            <a:chOff x="1852738" y="206787"/>
            <a:chExt cx="2668014" cy="2012295"/>
          </a:xfrm>
        </p:grpSpPr>
        <p:sp>
          <p:nvSpPr>
            <p:cNvPr id="721" name="Google Shape;721;p25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4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158" name="Google Shape;158;p4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59" name="Google Shape;159;p4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4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909125" y="1162300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ncert One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67218" y="3198757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586636" y="38793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-158698" y="420391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247689" y="1775401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586625" y="2710939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48" name="Google Shape;248;p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7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257" name="Google Shape;257;p7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7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59" name="Google Shape;259;p7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72;p7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7"/>
          <p:cNvSpPr txBox="1">
            <a:spLocks noGrp="1"/>
          </p:cNvSpPr>
          <p:nvPr>
            <p:ph type="title"/>
          </p:nvPr>
        </p:nvSpPr>
        <p:spPr>
          <a:xfrm>
            <a:off x="713225" y="50846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body" idx="1"/>
          </p:nvPr>
        </p:nvSpPr>
        <p:spPr>
          <a:xfrm>
            <a:off x="5141750" y="2090650"/>
            <a:ext cx="29154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7880460" y="204705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8556689" y="513348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8098500" y="97984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3029310" y="181558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3705539" y="2124223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3481825" y="288379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 rot="10800000">
            <a:off x="1796636" y="3580073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10800000">
            <a:off x="972910" y="2915495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/>
          <p:nvPr/>
        </p:nvSpPr>
        <p:spPr>
          <a:xfrm rot="10800000">
            <a:off x="1329446" y="237823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92" name="Google Shape;292;p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297;p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9"/>
          <p:cNvSpPr txBox="1">
            <a:spLocks noGrp="1"/>
          </p:cNvSpPr>
          <p:nvPr>
            <p:ph type="subTitle" idx="1"/>
          </p:nvPr>
        </p:nvSpPr>
        <p:spPr>
          <a:xfrm>
            <a:off x="4787775" y="1617625"/>
            <a:ext cx="32730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endParaRPr/>
          </a:p>
        </p:txBody>
      </p:sp>
      <p:sp>
        <p:nvSpPr>
          <p:cNvPr id="301" name="Google Shape;301;p9"/>
          <p:cNvSpPr txBox="1">
            <a:spLocks noGrp="1"/>
          </p:cNvSpPr>
          <p:nvPr>
            <p:ph type="body" idx="2"/>
          </p:nvPr>
        </p:nvSpPr>
        <p:spPr>
          <a:xfrm>
            <a:off x="4787775" y="2114150"/>
            <a:ext cx="3273000" cy="2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9"/>
          <p:cNvSpPr/>
          <p:nvPr/>
        </p:nvSpPr>
        <p:spPr>
          <a:xfrm>
            <a:off x="247705" y="3352582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"/>
          <p:cNvSpPr/>
          <p:nvPr/>
        </p:nvSpPr>
        <p:spPr>
          <a:xfrm>
            <a:off x="1283402" y="335256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9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9"/>
          <p:cNvSpPr/>
          <p:nvPr/>
        </p:nvSpPr>
        <p:spPr>
          <a:xfrm>
            <a:off x="872239" y="1592726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1110525" y="286476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2" r:id="rId8"/>
    <p:sldLayoutId id="2147483663" r:id="rId9"/>
    <p:sldLayoutId id="2147483665" r:id="rId10"/>
    <p:sldLayoutId id="2147483667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tackoverflow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1: Basics part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sp>
        <p:nvSpPr>
          <p:cNvPr id="14" name="Left Arrow 13">
            <a:extLst>
              <a:ext uri="{FF2B5EF4-FFF2-40B4-BE49-F238E27FC236}">
                <a16:creationId xmlns:a16="http://schemas.microsoft.com/office/drawing/2014/main" id="{D6439D65-DA62-274D-BAAD-95063840BA5A}"/>
              </a:ext>
            </a:extLst>
          </p:cNvPr>
          <p:cNvSpPr/>
          <p:nvPr/>
        </p:nvSpPr>
        <p:spPr>
          <a:xfrm rot="11871066">
            <a:off x="4763151" y="920144"/>
            <a:ext cx="2193126" cy="115159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4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MATLAB Commands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29">
            <a:extLst>
              <a:ext uri="{FF2B5EF4-FFF2-40B4-BE49-F238E27FC236}">
                <a16:creationId xmlns:a16="http://schemas.microsoft.com/office/drawing/2014/main" id="{971DDC6A-44CF-BD43-AA1C-9FA135F32C11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Commands to clean your environment </a:t>
            </a:r>
            <a:r>
              <a:rPr lang="en-US" sz="2400" b="1" dirty="0">
                <a:cs typeface="Calibri"/>
              </a:rPr>
              <a:t>clear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 err="1">
                <a:cs typeface="Calibri"/>
              </a:rPr>
              <a:t>clc</a:t>
            </a:r>
            <a:r>
              <a:rPr lang="en-US" sz="2400" dirty="0">
                <a:cs typeface="Calibri"/>
              </a:rPr>
              <a:t> and </a:t>
            </a:r>
            <a:r>
              <a:rPr lang="en-US" sz="2400" b="1" dirty="0">
                <a:cs typeface="Calibri"/>
              </a:rPr>
              <a:t>close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find what files are in a directory </a:t>
            </a:r>
            <a:r>
              <a:rPr lang="en-US" sz="2400" b="1" dirty="0" err="1">
                <a:cs typeface="Calibri"/>
              </a:rPr>
              <a:t>dir</a:t>
            </a:r>
            <a:r>
              <a:rPr lang="en-US" sz="2400" b="1" dirty="0">
                <a:cs typeface="Calibri"/>
              </a:rPr>
              <a:t>( )</a:t>
            </a:r>
            <a:endParaRPr lang="en-US" sz="2400" dirty="0">
              <a:cs typeface="Calibri"/>
            </a:endParaRP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find what directory you are in or change it:</a:t>
            </a:r>
          </a:p>
          <a:p>
            <a:pPr algn="l"/>
            <a:r>
              <a:rPr lang="en-US" sz="2400" dirty="0">
                <a:cs typeface="Calibri"/>
              </a:rPr>
              <a:t> </a:t>
            </a:r>
            <a:r>
              <a:rPr lang="en-US" sz="2400" b="1" dirty="0" err="1">
                <a:cs typeface="Calibri"/>
              </a:rPr>
              <a:t>pwd</a:t>
            </a:r>
            <a:r>
              <a:rPr lang="en-US" sz="2400" b="1" dirty="0">
                <a:cs typeface="Calibri"/>
              </a:rPr>
              <a:t>( ) </a:t>
            </a:r>
            <a:r>
              <a:rPr lang="en-US" sz="2400" dirty="0">
                <a:cs typeface="Calibri"/>
              </a:rPr>
              <a:t>and </a:t>
            </a:r>
            <a:r>
              <a:rPr lang="en-US" sz="2400" b="1" dirty="0">
                <a:cs typeface="Calibri"/>
              </a:rPr>
              <a:t>cd( )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open and write  .mat files </a:t>
            </a:r>
            <a:r>
              <a:rPr lang="en-US" sz="2400" b="1" dirty="0">
                <a:cs typeface="Calibri"/>
              </a:rPr>
              <a:t>load( ) </a:t>
            </a:r>
            <a:r>
              <a:rPr lang="en-US" sz="2400" dirty="0">
                <a:cs typeface="Calibri"/>
              </a:rPr>
              <a:t> and </a:t>
            </a:r>
            <a:r>
              <a:rPr lang="en-US" sz="2400" b="1" dirty="0">
                <a:cs typeface="Calibri"/>
              </a:rPr>
              <a:t>save( )</a:t>
            </a:r>
            <a:endParaRPr lang="en-US" sz="2400" dirty="0">
              <a:cs typeface="Calibri"/>
            </a:endParaRPr>
          </a:p>
          <a:p>
            <a:pPr marL="0" lvl="0" indent="0" algn="l"/>
            <a:endParaRPr lang="en-US" sz="2400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7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MATLAB Commands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29">
            <a:extLst>
              <a:ext uri="{FF2B5EF4-FFF2-40B4-BE49-F238E27FC236}">
                <a16:creationId xmlns:a16="http://schemas.microsoft.com/office/drawing/2014/main" id="{971DDC6A-44CF-BD43-AA1C-9FA135F32C11}"/>
              </a:ext>
            </a:extLst>
          </p:cNvPr>
          <p:cNvSpPr txBox="1">
            <a:spLocks/>
          </p:cNvSpPr>
          <p:nvPr/>
        </p:nvSpPr>
        <p:spPr>
          <a:xfrm>
            <a:off x="905959" y="1508185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To check if a variable or file exists: </a:t>
            </a:r>
            <a:r>
              <a:rPr lang="en-US" sz="2400" b="1" dirty="0">
                <a:cs typeface="Calibri"/>
              </a:rPr>
              <a:t>exist()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list what MTALAB .m and .mat files are in your folder: </a:t>
            </a:r>
            <a:r>
              <a:rPr lang="en-US" sz="2400" b="1" dirty="0">
                <a:cs typeface="Calibri"/>
              </a:rPr>
              <a:t>what( )</a:t>
            </a:r>
            <a:endParaRPr lang="en-US" sz="2400" dirty="0">
              <a:cs typeface="Calibri"/>
            </a:endParaRPr>
          </a:p>
          <a:p>
            <a:pPr algn="l"/>
            <a:endParaRPr lang="en-US" sz="2400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find out which version of a function you are using is: </a:t>
            </a:r>
            <a:r>
              <a:rPr lang="en-US" sz="2400" b="1" dirty="0">
                <a:cs typeface="Calibri"/>
              </a:rPr>
              <a:t>which( ) </a:t>
            </a:r>
            <a:endParaRPr lang="en-US" sz="2400" dirty="0">
              <a:cs typeface="Calibri"/>
            </a:endParaRPr>
          </a:p>
          <a:p>
            <a:pPr algn="l"/>
            <a:endParaRPr lang="en-US" sz="2400" b="1" dirty="0">
              <a:cs typeface="Calibri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3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/>
              <a:t>Functions are called by using ( ), their outputs and inputs can vary</a:t>
            </a:r>
          </a:p>
          <a:p>
            <a:pPr algn="l">
              <a:lnSpc>
                <a:spcPct val="150000"/>
              </a:lnSpc>
            </a:pPr>
            <a:r>
              <a:rPr lang="en-US" sz="2000" dirty="0"/>
              <a:t>Example calls of functions:</a:t>
            </a:r>
          </a:p>
          <a:p>
            <a:pPr lvl="1" algn="l">
              <a:lnSpc>
                <a:spcPct val="150000"/>
              </a:lnSpc>
            </a:pPr>
            <a:r>
              <a:rPr lang="en-US" dirty="0"/>
              <a:t>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figure or figure()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/>
              <a:t>[</a:t>
            </a:r>
            <a:r>
              <a:rPr lang="en-CA" dirty="0" err="1"/>
              <a:t>maxA</a:t>
            </a:r>
            <a:r>
              <a:rPr lang="en-CA" dirty="0"/>
              <a:t>, location] = 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[~, name, </a:t>
            </a:r>
            <a:r>
              <a:rPr lang="en-CA" dirty="0" err="1"/>
              <a:t>ext</a:t>
            </a:r>
            <a:r>
              <a:rPr lang="en-CA" dirty="0"/>
              <a:t>] = </a:t>
            </a:r>
            <a:r>
              <a:rPr lang="en-CA" dirty="0" err="1"/>
              <a:t>fileparts</a:t>
            </a:r>
            <a:r>
              <a:rPr lang="en-CA" dirty="0"/>
              <a:t>( helpfile );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 err="1"/>
              <a:t>coeff</a:t>
            </a:r>
            <a:r>
              <a:rPr lang="en-CA" dirty="0"/>
              <a:t> = </a:t>
            </a:r>
            <a:r>
              <a:rPr lang="en-CA" dirty="0" err="1"/>
              <a:t>pca</a:t>
            </a:r>
            <a:r>
              <a:rPr lang="en-CA" dirty="0"/>
              <a:t>(X(:,3:15),  'Rows’,  'pairwise');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dirty="0"/>
              <a:t>Functions are called by using ( ), their outputs and inputs can vary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Example calls of functions:</a:t>
            </a:r>
          </a:p>
          <a:p>
            <a:pPr lvl="1" algn="l">
              <a:lnSpc>
                <a:spcPct val="150000"/>
              </a:lnSpc>
            </a:pPr>
            <a:r>
              <a:rPr lang="en-US" dirty="0"/>
              <a:t>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figure or figure()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/>
              <a:t>[</a:t>
            </a:r>
            <a:r>
              <a:rPr lang="en-CA" dirty="0" err="1"/>
              <a:t>maxA</a:t>
            </a:r>
            <a:r>
              <a:rPr lang="en-CA" dirty="0"/>
              <a:t>, location] = 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[~, name, </a:t>
            </a:r>
            <a:r>
              <a:rPr lang="en-CA" dirty="0" err="1"/>
              <a:t>ext</a:t>
            </a:r>
            <a:r>
              <a:rPr lang="en-CA" dirty="0"/>
              <a:t>] = </a:t>
            </a:r>
            <a:r>
              <a:rPr lang="en-CA" dirty="0" err="1"/>
              <a:t>fileparts</a:t>
            </a:r>
            <a:r>
              <a:rPr lang="en-CA" dirty="0"/>
              <a:t>(</a:t>
            </a:r>
            <a:r>
              <a:rPr lang="en-CA" dirty="0" err="1"/>
              <a:t>helpFile</a:t>
            </a:r>
            <a:r>
              <a:rPr lang="en-CA" dirty="0"/>
              <a:t>);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 err="1"/>
              <a:t>coeff</a:t>
            </a:r>
            <a:r>
              <a:rPr lang="en-CA" dirty="0"/>
              <a:t> = </a:t>
            </a:r>
            <a:r>
              <a:rPr lang="en-CA" dirty="0" err="1"/>
              <a:t>pca</a:t>
            </a:r>
            <a:r>
              <a:rPr lang="en-CA" dirty="0"/>
              <a:t>(X(:,3:15),  'Rows’,  'pairwise');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101FC2E5-0DAC-F446-AFD9-3C67E31B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13" y="636573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27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Function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/>
              <a:t>When you are unclear on what a function does, takes as inputs, or outputs you can always ask for </a:t>
            </a:r>
            <a:r>
              <a:rPr lang="en-US" sz="2000" b="1" dirty="0"/>
              <a:t>HELP</a:t>
            </a:r>
          </a:p>
          <a:p>
            <a:pPr algn="l">
              <a:lnSpc>
                <a:spcPct val="150000"/>
              </a:lnSpc>
            </a:pPr>
            <a:endParaRPr lang="en-US" sz="2000" b="1" dirty="0"/>
          </a:p>
          <a:p>
            <a:pPr algn="l">
              <a:lnSpc>
                <a:spcPct val="150000"/>
              </a:lnSpc>
            </a:pPr>
            <a:r>
              <a:rPr lang="en-US" sz="2000" dirty="0"/>
              <a:t>The function help (followed by a function name) returns a description of that function. For details read more about each function on</a:t>
            </a:r>
            <a:r>
              <a:rPr lang="en-CA" sz="2000" dirty="0"/>
              <a:t> </a:t>
            </a:r>
            <a:r>
              <a:rPr lang="en-CA" sz="2000" dirty="0">
                <a:hlinkClick r:id="rId3"/>
              </a:rPr>
              <a:t>MATLAB’s website</a:t>
            </a:r>
            <a:endParaRPr lang="en-CA" sz="2000" dirty="0"/>
          </a:p>
          <a:p>
            <a:pPr marL="0" indent="0" algn="l"/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Example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1800" b="1" dirty="0">
                <a:solidFill>
                  <a:schemeClr val="accent3"/>
                </a:solidFill>
              </a:rPr>
              <a:t>&gt;&gt; help </a:t>
            </a:r>
            <a:r>
              <a:rPr lang="en-US" sz="1800" b="1" dirty="0" err="1">
                <a:solidFill>
                  <a:schemeClr val="accent3"/>
                </a:solidFill>
              </a:rPr>
              <a:t>fileparts</a:t>
            </a:r>
            <a:endParaRPr lang="en-US" sz="1800" b="1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1800" dirty="0" err="1">
                <a:solidFill>
                  <a:schemeClr val="accent3"/>
                </a:solidFill>
              </a:rPr>
              <a:t>fileparts</a:t>
            </a:r>
            <a:r>
              <a:rPr lang="en-US" sz="1800" dirty="0">
                <a:solidFill>
                  <a:schemeClr val="accent3"/>
                </a:solidFill>
              </a:rPr>
              <a:t> Filename parts.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   [FILEPATH, NAME, EXT] = </a:t>
            </a:r>
            <a:r>
              <a:rPr lang="en-US" sz="1800" dirty="0" err="1">
                <a:solidFill>
                  <a:schemeClr val="accent3"/>
                </a:solidFill>
              </a:rPr>
              <a:t>fileparts</a:t>
            </a:r>
            <a:r>
              <a:rPr lang="en-US" sz="1800" dirty="0">
                <a:solidFill>
                  <a:schemeClr val="accent3"/>
                </a:solidFill>
              </a:rPr>
              <a:t>(FILE) returns the path, file name, and file name extension for the specified FILE. The FILE input is the name of a file or folder, and can include a path and file name extension. The function interprets all characters following the right-most path delimiter as a file name plus extension.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   If the FILE input consists of a folder name only, be sure that the right-most character is a path delimiter (/ or \). </a:t>
            </a:r>
            <a:r>
              <a:rPr lang="en-US" sz="1800" dirty="0" err="1">
                <a:solidFill>
                  <a:schemeClr val="accent3"/>
                </a:solidFill>
              </a:rPr>
              <a:t>Othewise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sz="1800" dirty="0" err="1">
                <a:solidFill>
                  <a:schemeClr val="accent3"/>
                </a:solidFill>
              </a:rPr>
              <a:t>fileparts</a:t>
            </a:r>
            <a:r>
              <a:rPr lang="en-US" sz="1800" dirty="0">
                <a:solidFill>
                  <a:schemeClr val="accent3"/>
                </a:solidFill>
              </a:rPr>
              <a:t> parses the trailing portion of FILE as the name of a file and returns it in NAME instead of in FILEPATH.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3078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variable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F0C819-787D-D04F-BC4E-E017E864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91" y="3743832"/>
            <a:ext cx="5461000" cy="1270000"/>
          </a:xfrm>
          <a:prstGeom prst="rect">
            <a:avLst/>
          </a:prstGeom>
        </p:spPr>
      </p:pic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6C366940-FD6F-E345-A674-5A7FEE5C0859}"/>
              </a:ext>
            </a:extLst>
          </p:cNvPr>
          <p:cNvSpPr txBox="1">
            <a:spLocks/>
          </p:cNvSpPr>
          <p:nvPr/>
        </p:nvSpPr>
        <p:spPr>
          <a:xfrm>
            <a:off x="905959" y="1508185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A variable is assigning a location in memory some information you want to keep for later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b="1" dirty="0">
                <a:cs typeface="Calibri"/>
              </a:rPr>
              <a:t>			</a:t>
            </a:r>
            <a:r>
              <a:rPr lang="en-US" sz="2400" b="1" dirty="0" err="1">
                <a:cs typeface="Calibri"/>
              </a:rPr>
              <a:t>variable_a</a:t>
            </a:r>
            <a:r>
              <a:rPr lang="en-US" sz="2400" b="1" dirty="0">
                <a:cs typeface="Calibri"/>
              </a:rPr>
              <a:t> = 514,398,6644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5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variable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F0C819-787D-D04F-BC4E-E017E864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91" y="3743832"/>
            <a:ext cx="5461000" cy="1270000"/>
          </a:xfrm>
          <a:prstGeom prst="rect">
            <a:avLst/>
          </a:prstGeom>
        </p:spPr>
      </p:pic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6C366940-FD6F-E345-A674-5A7FEE5C0859}"/>
              </a:ext>
            </a:extLst>
          </p:cNvPr>
          <p:cNvSpPr txBox="1">
            <a:spLocks/>
          </p:cNvSpPr>
          <p:nvPr/>
        </p:nvSpPr>
        <p:spPr>
          <a:xfrm>
            <a:off x="905959" y="1508185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A variable is assigning a location in memory some information you want to keep for later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b="1" dirty="0">
                <a:cs typeface="Calibri"/>
              </a:rPr>
              <a:t>             		num = 514,398,6644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12F4507-2A0B-B541-9E4C-F27B6916C610}"/>
              </a:ext>
            </a:extLst>
          </p:cNvPr>
          <p:cNvSpPr/>
          <p:nvPr/>
        </p:nvSpPr>
        <p:spPr>
          <a:xfrm rot="7339699">
            <a:off x="2901319" y="3365196"/>
            <a:ext cx="999241" cy="5182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3DB59-DA19-FA47-B4D0-01FCAD94816D}"/>
              </a:ext>
            </a:extLst>
          </p:cNvPr>
          <p:cNvSpPr txBox="1"/>
          <p:nvPr/>
        </p:nvSpPr>
        <p:spPr>
          <a:xfrm>
            <a:off x="2798547" y="4179124"/>
            <a:ext cx="60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</a:t>
            </a:r>
          </a:p>
        </p:txBody>
      </p:sp>
    </p:spTree>
    <p:extLst>
      <p:ext uri="{BB962C8B-B14F-4D97-AF65-F5344CB8AC3E}">
        <p14:creationId xmlns:p14="http://schemas.microsoft.com/office/powerpoint/2010/main" val="411275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06191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 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994325" y="2032873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Booleans</a:t>
            </a:r>
            <a:endParaRPr sz="2100" dirty="0"/>
          </a:p>
        </p:txBody>
      </p:sp>
      <p:sp>
        <p:nvSpPr>
          <p:cNvPr id="1313" name="Google Shape;1313;p43"/>
          <p:cNvSpPr txBox="1">
            <a:spLocks noGrp="1"/>
          </p:cNvSpPr>
          <p:nvPr>
            <p:ph type="subTitle" idx="4294967295"/>
          </p:nvPr>
        </p:nvSpPr>
        <p:spPr>
          <a:xfrm>
            <a:off x="1019075" y="2787597"/>
            <a:ext cx="12951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Variables that are either TRUE or FALSE</a:t>
            </a:r>
            <a:endParaRPr sz="20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34625" y="2655973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899700" y="15915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Char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40000" y="22146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771525" y="20381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Integers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11825" y="26612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13;p43">
            <a:extLst>
              <a:ext uri="{FF2B5EF4-FFF2-40B4-BE49-F238E27FC236}">
                <a16:creationId xmlns:a16="http://schemas.microsoft.com/office/drawing/2014/main" id="{6938CE53-2F9C-6348-89CF-DD8FF1124F01}"/>
              </a:ext>
            </a:extLst>
          </p:cNvPr>
          <p:cNvSpPr txBox="1">
            <a:spLocks/>
          </p:cNvSpPr>
          <p:nvPr/>
        </p:nvSpPr>
        <p:spPr>
          <a:xfrm>
            <a:off x="3924448" y="2367680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words or text</a:t>
            </a:r>
          </a:p>
        </p:txBody>
      </p:sp>
      <p:sp>
        <p:nvSpPr>
          <p:cNvPr id="45" name="Google Shape;1313;p43">
            <a:extLst>
              <a:ext uri="{FF2B5EF4-FFF2-40B4-BE49-F238E27FC236}">
                <a16:creationId xmlns:a16="http://schemas.microsoft.com/office/drawing/2014/main" id="{9C532884-2BBB-2440-98A0-FE987B376B36}"/>
              </a:ext>
            </a:extLst>
          </p:cNvPr>
          <p:cNvSpPr txBox="1">
            <a:spLocks/>
          </p:cNvSpPr>
          <p:nvPr/>
        </p:nvSpPr>
        <p:spPr>
          <a:xfrm>
            <a:off x="6763073" y="2779465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numbers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9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of this MATLAB course</a:t>
            </a:r>
            <a:endParaRPr dirty="0"/>
          </a:p>
        </p:txBody>
      </p:sp>
      <p:sp>
        <p:nvSpPr>
          <p:cNvPr id="743" name="Google Shape;743;p29"/>
          <p:cNvSpPr txBox="1">
            <a:spLocks noGrp="1"/>
          </p:cNvSpPr>
          <p:nvPr>
            <p:ph type="body" idx="1"/>
          </p:nvPr>
        </p:nvSpPr>
        <p:spPr>
          <a:xfrm>
            <a:off x="909125" y="1162300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Taking you from </a:t>
            </a:r>
            <a:r>
              <a:rPr lang="en-US" sz="2400" b="1" dirty="0">
                <a:solidFill>
                  <a:schemeClr val="accent3"/>
                </a:solidFill>
              </a:rPr>
              <a:t>MATDRAB</a:t>
            </a:r>
            <a:r>
              <a:rPr lang="en-US" sz="2400" dirty="0">
                <a:solidFill>
                  <a:schemeClr val="accent3"/>
                </a:solidFill>
              </a:rPr>
              <a:t> to </a:t>
            </a:r>
            <a:r>
              <a:rPr lang="en-US" sz="2400" b="1" dirty="0">
                <a:solidFill>
                  <a:schemeClr val="accent3"/>
                </a:solidFill>
              </a:rPr>
              <a:t>MATFAB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By the end of the course, you should be comfortable reading MATLAB code, writing basic scripts, plotting data, and preforming basic analyses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744" name="Google Shape;744;p29"/>
          <p:cNvSpPr txBox="1"/>
          <p:nvPr/>
        </p:nvSpPr>
        <p:spPr>
          <a:xfrm>
            <a:off x="909125" y="4372072"/>
            <a:ext cx="58656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45" name="Google Shape;745;p29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person, clothing, posing&#10;&#10;Description automatically generated">
            <a:extLst>
              <a:ext uri="{FF2B5EF4-FFF2-40B4-BE49-F238E27FC236}">
                <a16:creationId xmlns:a16="http://schemas.microsoft.com/office/drawing/2014/main" id="{4EC4E977-3133-A145-AF15-F9AC4585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08" y="1640352"/>
            <a:ext cx="3704734" cy="20839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06191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 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994325" y="2032873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Booleans</a:t>
            </a:r>
            <a:endParaRPr sz="2100" dirty="0"/>
          </a:p>
        </p:txBody>
      </p:sp>
      <p:sp>
        <p:nvSpPr>
          <p:cNvPr id="1313" name="Google Shape;1313;p43"/>
          <p:cNvSpPr txBox="1">
            <a:spLocks noGrp="1"/>
          </p:cNvSpPr>
          <p:nvPr>
            <p:ph type="subTitle" idx="4294967295"/>
          </p:nvPr>
        </p:nvSpPr>
        <p:spPr>
          <a:xfrm>
            <a:off x="1019075" y="2787597"/>
            <a:ext cx="12951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Variables that are either TRUE or FALSE</a:t>
            </a:r>
            <a:endParaRPr sz="20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34625" y="2655973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899700" y="15915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Char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40000" y="22146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771525" y="20381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Integers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11825" y="26612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13;p43">
            <a:extLst>
              <a:ext uri="{FF2B5EF4-FFF2-40B4-BE49-F238E27FC236}">
                <a16:creationId xmlns:a16="http://schemas.microsoft.com/office/drawing/2014/main" id="{6938CE53-2F9C-6348-89CF-DD8FF1124F01}"/>
              </a:ext>
            </a:extLst>
          </p:cNvPr>
          <p:cNvSpPr txBox="1">
            <a:spLocks/>
          </p:cNvSpPr>
          <p:nvPr/>
        </p:nvSpPr>
        <p:spPr>
          <a:xfrm>
            <a:off x="3924448" y="2367680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words or text</a:t>
            </a:r>
          </a:p>
        </p:txBody>
      </p:sp>
      <p:sp>
        <p:nvSpPr>
          <p:cNvPr id="45" name="Google Shape;1313;p43">
            <a:extLst>
              <a:ext uri="{FF2B5EF4-FFF2-40B4-BE49-F238E27FC236}">
                <a16:creationId xmlns:a16="http://schemas.microsoft.com/office/drawing/2014/main" id="{9C532884-2BBB-2440-98A0-FE987B376B36}"/>
              </a:ext>
            </a:extLst>
          </p:cNvPr>
          <p:cNvSpPr txBox="1">
            <a:spLocks/>
          </p:cNvSpPr>
          <p:nvPr/>
        </p:nvSpPr>
        <p:spPr>
          <a:xfrm>
            <a:off x="6763073" y="2779465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numbers</a:t>
            </a:r>
          </a:p>
        </p:txBody>
      </p:sp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143F788E-C760-AC49-B03A-ED20AF9A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033340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Variable that can only take two states: </a:t>
            </a:r>
            <a:r>
              <a:rPr lang="en-US" sz="2400" b="1" dirty="0">
                <a:solidFill>
                  <a:schemeClr val="accent3"/>
                </a:solidFill>
              </a:rPr>
              <a:t>TRUE</a:t>
            </a:r>
            <a:r>
              <a:rPr lang="en-US" sz="2400" dirty="0">
                <a:solidFill>
                  <a:schemeClr val="accent3"/>
                </a:solidFill>
              </a:rPr>
              <a:t> or </a:t>
            </a:r>
            <a:r>
              <a:rPr lang="en-US" sz="2400" b="1" dirty="0">
                <a:solidFill>
                  <a:schemeClr val="accent3"/>
                </a:solidFill>
              </a:rPr>
              <a:t>FLASE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Used in accessing information, loops, and conditional statements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They are the computer’s equivalent to a question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How can we ask the computer a question:</a:t>
            </a:r>
          </a:p>
          <a:p>
            <a:pPr lvl="1" algn="l"/>
            <a:r>
              <a:rPr lang="en-US" dirty="0"/>
              <a:t>Is equal to ==</a:t>
            </a:r>
          </a:p>
          <a:p>
            <a:pPr lvl="1" algn="l"/>
            <a:r>
              <a:rPr lang="en-US" dirty="0"/>
              <a:t>Is greater than &gt;</a:t>
            </a:r>
          </a:p>
          <a:p>
            <a:pPr lvl="1" algn="l"/>
            <a:r>
              <a:rPr lang="en-US" dirty="0"/>
              <a:t>Is less than &lt;</a:t>
            </a:r>
          </a:p>
          <a:p>
            <a:pPr lvl="1" algn="l"/>
            <a:r>
              <a:rPr lang="en-US" dirty="0"/>
              <a:t>Is NOT equal to ~=</a:t>
            </a:r>
          </a:p>
          <a:p>
            <a:pPr lvl="1" algn="l"/>
            <a:r>
              <a:rPr lang="en-US" dirty="0"/>
              <a:t>The OR operator ||</a:t>
            </a:r>
          </a:p>
          <a:p>
            <a:pPr lvl="1" algn="l"/>
            <a:r>
              <a:rPr lang="en-US" dirty="0"/>
              <a:t>The AND operator &amp;&amp;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12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Two very special operators: </a:t>
            </a:r>
            <a:r>
              <a:rPr lang="en-US" sz="2400" b="1" dirty="0">
                <a:solidFill>
                  <a:schemeClr val="accent3"/>
                </a:solidFill>
              </a:rPr>
              <a:t>AND</a:t>
            </a:r>
            <a:r>
              <a:rPr lang="en-US" sz="2400" dirty="0">
                <a:solidFill>
                  <a:schemeClr val="accent3"/>
                </a:solidFill>
              </a:rPr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OR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C71D85-9E91-914C-A209-89E9AEE6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9" y="2085477"/>
            <a:ext cx="5067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Two very special operators: </a:t>
            </a:r>
            <a:r>
              <a:rPr lang="en-US" sz="2400" b="1" dirty="0">
                <a:solidFill>
                  <a:schemeClr val="accent3"/>
                </a:solidFill>
              </a:rPr>
              <a:t>AND</a:t>
            </a:r>
            <a:r>
              <a:rPr lang="en-US" sz="2400" dirty="0">
                <a:solidFill>
                  <a:schemeClr val="accent3"/>
                </a:solidFill>
              </a:rPr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OR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C71D85-9E91-914C-A209-89E9AEE6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9" y="2085477"/>
            <a:ext cx="5067300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9A76E0-4376-BD4C-A126-419354F17B65}"/>
              </a:ext>
            </a:extLst>
          </p:cNvPr>
          <p:cNvSpPr/>
          <p:nvPr/>
        </p:nvSpPr>
        <p:spPr>
          <a:xfrm>
            <a:off x="4207458" y="2645396"/>
            <a:ext cx="963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AND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429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Two very special operators: </a:t>
            </a:r>
            <a:r>
              <a:rPr lang="en-US" sz="2400" b="1" dirty="0">
                <a:solidFill>
                  <a:schemeClr val="accent3"/>
                </a:solidFill>
              </a:rPr>
              <a:t>AND</a:t>
            </a:r>
            <a:r>
              <a:rPr lang="en-US" sz="2400" dirty="0">
                <a:solidFill>
                  <a:schemeClr val="accent3"/>
                </a:solidFill>
              </a:rPr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OR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C71D85-9E91-914C-A209-89E9AEE6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9" y="2085477"/>
            <a:ext cx="5067300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9A76E0-4376-BD4C-A126-419354F17B65}"/>
              </a:ext>
            </a:extLst>
          </p:cNvPr>
          <p:cNvSpPr/>
          <p:nvPr/>
        </p:nvSpPr>
        <p:spPr>
          <a:xfrm>
            <a:off x="4226503" y="2645396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691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Integers 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Variable type to hold numeric information: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int(8-64) </a:t>
            </a:r>
            <a:r>
              <a:rPr lang="en-US" sz="2400" dirty="0">
                <a:solidFill>
                  <a:schemeClr val="accent3"/>
                </a:solidFill>
              </a:rPr>
              <a:t>— real integer value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double</a:t>
            </a:r>
            <a:r>
              <a:rPr lang="en-US" sz="2400" dirty="0">
                <a:solidFill>
                  <a:schemeClr val="accent3"/>
                </a:solidFill>
              </a:rPr>
              <a:t>— decimal number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unit8/16/32</a:t>
            </a:r>
            <a:r>
              <a:rPr lang="en-US" sz="2400" dirty="0">
                <a:solidFill>
                  <a:schemeClr val="accent3"/>
                </a:solidFill>
              </a:rPr>
              <a:t> — stores info in 1, 2 </a:t>
            </a:r>
            <a:r>
              <a:rPr lang="en-US" sz="2400" dirty="0" err="1">
                <a:solidFill>
                  <a:schemeClr val="accent3"/>
                </a:solidFill>
              </a:rPr>
              <a:t>etc</a:t>
            </a:r>
            <a:r>
              <a:rPr lang="en-US" sz="2400" dirty="0">
                <a:solidFill>
                  <a:schemeClr val="accent3"/>
                </a:solidFill>
              </a:rPr>
              <a:t> bytes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complex numbers </a:t>
            </a:r>
            <a:r>
              <a:rPr lang="en-US" sz="2400" dirty="0">
                <a:solidFill>
                  <a:schemeClr val="accent3"/>
                </a:solidFill>
              </a:rPr>
              <a:t>— numbers with real and imaginary values</a:t>
            </a:r>
            <a:endParaRPr lang="en-US" dirty="0"/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2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145" name="Google Shape;1145;p42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146" name="Google Shape;1146;p4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2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 and Strings</a:t>
            </a:r>
            <a:endParaRPr dirty="0"/>
          </a:p>
        </p:txBody>
      </p:sp>
      <p:sp>
        <p:nvSpPr>
          <p:cNvPr id="148" name="Google Shape;743;p29">
            <a:extLst>
              <a:ext uri="{FF2B5EF4-FFF2-40B4-BE49-F238E27FC236}">
                <a16:creationId xmlns:a16="http://schemas.microsoft.com/office/drawing/2014/main" id="{94C03221-8CAE-F14D-B717-0B72747306AE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Holds information concerning words/ text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char</a:t>
            </a:r>
            <a:r>
              <a:rPr lang="en-US" sz="2400" dirty="0">
                <a:solidFill>
                  <a:schemeClr val="accent3"/>
                </a:solidFill>
              </a:rPr>
              <a:t> — single or array of alpha-numeric symbols ‘ ‘ 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-US" sz="2400" b="1" dirty="0">
                <a:solidFill>
                  <a:schemeClr val="accent3"/>
                </a:solidFill>
              </a:rPr>
              <a:t>string</a:t>
            </a:r>
            <a:r>
              <a:rPr lang="en-US" sz="2400" dirty="0">
                <a:solidFill>
                  <a:schemeClr val="accent3"/>
                </a:solidFill>
              </a:rPr>
              <a:t> — array of text  “ ”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for most purposes it does not matter which you use</a:t>
            </a:r>
            <a:endParaRPr lang="en-US" dirty="0"/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86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2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145" name="Google Shape;1145;p42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146" name="Google Shape;1146;p4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2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 and Strings differences</a:t>
            </a:r>
            <a:endParaRPr dirty="0"/>
          </a:p>
        </p:txBody>
      </p:sp>
      <p:sp>
        <p:nvSpPr>
          <p:cNvPr id="148" name="Google Shape;743;p29">
            <a:extLst>
              <a:ext uri="{FF2B5EF4-FFF2-40B4-BE49-F238E27FC236}">
                <a16:creationId xmlns:a16="http://schemas.microsoft.com/office/drawing/2014/main" id="{94C03221-8CAE-F14D-B717-0B72747306AE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 err="1">
                <a:solidFill>
                  <a:schemeClr val="accent3"/>
                </a:solidFill>
              </a:rPr>
              <a:t>secret_message</a:t>
            </a:r>
            <a:r>
              <a:rPr lang="en-US" sz="2400" dirty="0">
                <a:solidFill>
                  <a:schemeClr val="accent3"/>
                </a:solidFill>
              </a:rPr>
              <a:t> = [‘a’ ;  'ab’ ;  '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’]</a:t>
            </a:r>
          </a:p>
          <a:p>
            <a:pPr algn="l">
              <a:lnSpc>
                <a:spcPct val="150000"/>
              </a:lnSpc>
            </a:pPr>
            <a:r>
              <a:rPr lang="en-US" sz="2400" dirty="0" err="1">
                <a:solidFill>
                  <a:schemeClr val="accent3"/>
                </a:solidFill>
              </a:rPr>
              <a:t>secret_message</a:t>
            </a:r>
            <a:r>
              <a:rPr lang="en-US" sz="2400" dirty="0">
                <a:solidFill>
                  <a:schemeClr val="accent3"/>
                </a:solidFill>
              </a:rPr>
              <a:t> = [“a” ;  “ab” ; “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”]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word= '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’ ; word(2)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word= “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” ; word{1}(2)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** these differences have to do with how char and strings are stored in memory 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1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 Operators</a:t>
            </a: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03312B35-320E-CE4C-94CF-5310C4E1D13C}"/>
              </a:ext>
            </a:extLst>
          </p:cNvPr>
          <p:cNvSpPr txBox="1">
            <a:spLocks/>
          </p:cNvSpPr>
          <p:nvPr/>
        </p:nvSpPr>
        <p:spPr>
          <a:xfrm>
            <a:off x="0" y="1165776"/>
            <a:ext cx="97860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b="1" dirty="0"/>
              <a:t>contains() 	</a:t>
            </a:r>
            <a:r>
              <a:rPr lang="en-US" dirty="0"/>
              <a:t>looks for a pattern within a string or array of strings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strrep</a:t>
            </a:r>
            <a:r>
              <a:rPr lang="en-US" b="1" dirty="0"/>
              <a:t>()</a:t>
            </a:r>
            <a:r>
              <a:rPr lang="en-US" dirty="0"/>
              <a:t>		replaces a pattern with a new string 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strfind</a:t>
            </a:r>
            <a:r>
              <a:rPr lang="en-US" b="1" dirty="0"/>
              <a:t>()</a:t>
            </a:r>
            <a:r>
              <a:rPr lang="en-US" dirty="0"/>
              <a:t>		find indexes of pattern in string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replace()</a:t>
            </a:r>
            <a:r>
              <a:rPr lang="en-US" dirty="0"/>
              <a:t>		replaces string pattern with new string 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strcat</a:t>
            </a:r>
            <a:r>
              <a:rPr lang="en-US" b="1" dirty="0"/>
              <a:t>()</a:t>
            </a:r>
            <a:r>
              <a:rPr lang="en-US" dirty="0"/>
              <a:t>		concatenates two strings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split()</a:t>
            </a:r>
            <a:r>
              <a:rPr lang="en-US" dirty="0"/>
              <a:t>		splits strings according to delimiter 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strcmp</a:t>
            </a:r>
            <a:r>
              <a:rPr lang="en-US" b="1" dirty="0"/>
              <a:t>()</a:t>
            </a:r>
            <a:r>
              <a:rPr lang="en-US" dirty="0"/>
              <a:t>		compares two strings</a:t>
            </a:r>
          </a:p>
        </p:txBody>
      </p:sp>
    </p:spTree>
    <p:extLst>
      <p:ext uri="{BB962C8B-B14F-4D97-AF65-F5344CB8AC3E}">
        <p14:creationId xmlns:p14="http://schemas.microsoft.com/office/powerpoint/2010/main" val="221996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2"/>
          <p:cNvSpPr txBox="1">
            <a:spLocks noGrp="1"/>
          </p:cNvSpPr>
          <p:nvPr>
            <p:ph type="title"/>
          </p:nvPr>
        </p:nvSpPr>
        <p:spPr>
          <a:xfrm>
            <a:off x="713225" y="50846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philosophy of a programing language</a:t>
            </a:r>
            <a:endParaRPr dirty="0"/>
          </a:p>
        </p:txBody>
      </p:sp>
      <p:sp>
        <p:nvSpPr>
          <p:cNvPr id="780" name="Google Shape;780;p32"/>
          <p:cNvSpPr txBox="1">
            <a:spLocks noGrp="1"/>
          </p:cNvSpPr>
          <p:nvPr>
            <p:ph type="body" idx="1"/>
          </p:nvPr>
        </p:nvSpPr>
        <p:spPr>
          <a:xfrm>
            <a:off x="4420925" y="1805853"/>
            <a:ext cx="4349364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2000" dirty="0"/>
              <a:t>What language do computer speak?</a:t>
            </a:r>
          </a:p>
          <a:p>
            <a:pPr marL="114300" indent="0">
              <a:buNone/>
            </a:pPr>
            <a:r>
              <a:rPr lang="en-US" sz="2000" dirty="0"/>
              <a:t>Is it like Portuguese? French?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How are computer languages different than English languages?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What is an algorithm? </a:t>
            </a:r>
          </a:p>
        </p:txBody>
      </p:sp>
      <p:sp>
        <p:nvSpPr>
          <p:cNvPr id="781" name="Google Shape;781;p32"/>
          <p:cNvSpPr txBox="1">
            <a:spLocks noGrp="1"/>
          </p:cNvSpPr>
          <p:nvPr>
            <p:ph type="ctrTitle" idx="4294967295"/>
          </p:nvPr>
        </p:nvSpPr>
        <p:spPr>
          <a:xfrm>
            <a:off x="1772625" y="1958499"/>
            <a:ext cx="1496400" cy="16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CA9F980-2351-C449-925A-33EBF5816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6" r="21781"/>
          <a:stretch/>
        </p:blipFill>
        <p:spPr>
          <a:xfrm>
            <a:off x="721600" y="1561140"/>
            <a:ext cx="3596699" cy="2771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1A34C3-898B-FC46-AD9A-0CD11F51D3DB}"/>
              </a:ext>
            </a:extLst>
          </p:cNvPr>
          <p:cNvSpPr txBox="1"/>
          <p:nvPr/>
        </p:nvSpPr>
        <p:spPr>
          <a:xfrm>
            <a:off x="2655736" y="4572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06191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Structures 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994325" y="2032873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Arrays</a:t>
            </a:r>
            <a:endParaRPr sz="2100" dirty="0"/>
          </a:p>
        </p:txBody>
      </p:sp>
      <p:sp>
        <p:nvSpPr>
          <p:cNvPr id="1313" name="Google Shape;1313;p43"/>
          <p:cNvSpPr txBox="1">
            <a:spLocks noGrp="1"/>
          </p:cNvSpPr>
          <p:nvPr>
            <p:ph type="subTitle" idx="4294967295"/>
          </p:nvPr>
        </p:nvSpPr>
        <p:spPr>
          <a:xfrm>
            <a:off x="783554" y="2792958"/>
            <a:ext cx="182782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One dimensional list of variables of the </a:t>
            </a:r>
            <a:r>
              <a:rPr lang="en-US" sz="2000" b="1" dirty="0"/>
              <a:t>SAME</a:t>
            </a:r>
            <a:r>
              <a:rPr lang="en-US" sz="2000" dirty="0"/>
              <a:t> type</a:t>
            </a:r>
            <a:endParaRPr sz="20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34625" y="2655973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899700" y="15915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Matrices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40000" y="22146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626209" y="1805202"/>
            <a:ext cx="1673556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Multi-dimensional  Matrix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30987" y="2882871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13;p43">
            <a:extLst>
              <a:ext uri="{FF2B5EF4-FFF2-40B4-BE49-F238E27FC236}">
                <a16:creationId xmlns:a16="http://schemas.microsoft.com/office/drawing/2014/main" id="{6938CE53-2F9C-6348-89CF-DD8FF1124F01}"/>
              </a:ext>
            </a:extLst>
          </p:cNvPr>
          <p:cNvSpPr txBox="1">
            <a:spLocks/>
          </p:cNvSpPr>
          <p:nvPr/>
        </p:nvSpPr>
        <p:spPr>
          <a:xfrm>
            <a:off x="3738149" y="2323011"/>
            <a:ext cx="1667698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Two-dimensional matrix of variables of the </a:t>
            </a:r>
            <a:r>
              <a:rPr lang="en-US" sz="2000" b="1" dirty="0"/>
              <a:t>SAME</a:t>
            </a:r>
            <a:r>
              <a:rPr lang="en-US" sz="2000" dirty="0"/>
              <a:t> type</a:t>
            </a:r>
          </a:p>
        </p:txBody>
      </p:sp>
      <p:sp>
        <p:nvSpPr>
          <p:cNvPr id="45" name="Google Shape;1313;p43">
            <a:extLst>
              <a:ext uri="{FF2B5EF4-FFF2-40B4-BE49-F238E27FC236}">
                <a16:creationId xmlns:a16="http://schemas.microsoft.com/office/drawing/2014/main" id="{9C532884-2BBB-2440-98A0-FE987B376B36}"/>
              </a:ext>
            </a:extLst>
          </p:cNvPr>
          <p:cNvSpPr txBox="1">
            <a:spLocks/>
          </p:cNvSpPr>
          <p:nvPr/>
        </p:nvSpPr>
        <p:spPr>
          <a:xfrm>
            <a:off x="6753995" y="3036973"/>
            <a:ext cx="1457818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Like a matrix but with 3+ dimensions</a:t>
            </a:r>
          </a:p>
        </p:txBody>
      </p:sp>
    </p:spTree>
    <p:extLst>
      <p:ext uri="{BB962C8B-B14F-4D97-AF65-F5344CB8AC3E}">
        <p14:creationId xmlns:p14="http://schemas.microsoft.com/office/powerpoint/2010/main" val="1458148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0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Defining arrays and matrices: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ALL VARIABLES MUST BE OF THE SAME TYPE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a= [1 2 3; 4 5 6; 7 8 9]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words= [‘</a:t>
            </a:r>
            <a:r>
              <a:rPr lang="en-US" dirty="0" err="1"/>
              <a:t>abc</a:t>
            </a:r>
            <a:r>
              <a:rPr lang="en-US" dirty="0"/>
              <a:t>’; ‘def’; ‘</a:t>
            </a:r>
            <a:r>
              <a:rPr lang="en-US" dirty="0" err="1"/>
              <a:t>ghi</a:t>
            </a:r>
            <a:r>
              <a:rPr lang="en-US" dirty="0"/>
              <a:t>’] 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z = zeros(5,1) 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n=ones(10,5);</a:t>
            </a:r>
          </a:p>
          <a:p>
            <a:pPr lvl="1" algn="l">
              <a:lnSpc>
                <a:spcPct val="150000"/>
              </a:lnSpc>
            </a:pPr>
            <a:endParaRPr lang="en-US" dirty="0"/>
          </a:p>
          <a:p>
            <a:pPr marL="0" lvl="0" indent="0" algn="l"/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0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Basic matrix operations: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n + 10 (adds 10 to each value in the matrix)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a *2 (multiply each element of matrix by 2)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a’ (transpose of a matrix)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a.*a (element wise multiplication)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n*z (matrix multiplication resulting in 10 by 1 matrix)</a:t>
            </a:r>
          </a:p>
          <a:p>
            <a:pPr lvl="2"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37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452999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Basic matrix operations: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It is important to note that operators that have a ‘.’ ahead preform ELEMENTWISE operations so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a.*b ~= a*b</a:t>
            </a:r>
          </a:p>
          <a:p>
            <a:pPr lvl="2" algn="l">
              <a:lnSpc>
                <a:spcPct val="150000"/>
              </a:lnSpc>
            </a:pPr>
            <a:endParaRPr lang="en-US" dirty="0"/>
          </a:p>
          <a:p>
            <a:pPr lvl="2"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430585" y="1283212"/>
            <a:ext cx="867107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100" dirty="0"/>
              <a:t>Array and Matrix Indexing    		</a:t>
            </a:r>
            <a:r>
              <a:rPr lang="en-US" dirty="0"/>
              <a:t>a= [1 2 3; 4 5 6; 7 8 9];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the first element: 				a(1,1)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second element of first row:		a(1,2)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first row:					a(1, :)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first column: 				a(: ,1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2" algn="l">
              <a:lnSpc>
                <a:spcPct val="150000"/>
              </a:lnSpc>
            </a:pPr>
            <a:r>
              <a:rPr lang="en-US" dirty="0">
                <a:sym typeface="Wingdings" pitchFamily="2" charset="2"/>
              </a:rPr>
              <a:t>Get first three elements of the second row:	a(2, 1:3)</a:t>
            </a:r>
            <a:endParaRPr lang="en-US" dirty="0"/>
          </a:p>
          <a:p>
            <a:pPr marL="548640" lvl="2" indent="0" algn="l">
              <a:lnSpc>
                <a:spcPct val="150000"/>
              </a:lnSpc>
            </a:pPr>
            <a:r>
              <a:rPr lang="en-US" dirty="0"/>
              <a:t>Note: you can index by multiples e.g. 1:2:100</a:t>
            </a:r>
          </a:p>
        </p:txBody>
      </p:sp>
    </p:spTree>
    <p:extLst>
      <p:ext uri="{BB962C8B-B14F-4D97-AF65-F5344CB8AC3E}">
        <p14:creationId xmlns:p14="http://schemas.microsoft.com/office/powerpoint/2010/main" val="3350808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432504" y="1133241"/>
            <a:ext cx="867107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100" dirty="0"/>
              <a:t>Matrix manipulation: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zeros</a:t>
            </a:r>
            <a:r>
              <a:rPr lang="en-US" dirty="0"/>
              <a:t>: create a matrix of all zeros 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ones</a:t>
            </a:r>
            <a:r>
              <a:rPr lang="en-US" dirty="0"/>
              <a:t>: create a matrix of all ones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eye</a:t>
            </a:r>
            <a:r>
              <a:rPr lang="en-US" dirty="0"/>
              <a:t>: create identify matrix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size</a:t>
            </a:r>
            <a:r>
              <a:rPr lang="en-US" dirty="0"/>
              <a:t>: returns matrix dimensions</a:t>
            </a:r>
          </a:p>
          <a:p>
            <a:pPr lvl="2" algn="l">
              <a:lnSpc>
                <a:spcPct val="150000"/>
              </a:lnSpc>
            </a:pPr>
            <a:r>
              <a:rPr lang="en-US" b="1" dirty="0" err="1"/>
              <a:t>eig</a:t>
            </a:r>
            <a:r>
              <a:rPr lang="en-US" dirty="0"/>
              <a:t>: evaluates eigenvalues and eigenvectors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det</a:t>
            </a:r>
            <a:r>
              <a:rPr lang="en-US" dirty="0"/>
              <a:t>: returns determinant of matrix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inv</a:t>
            </a:r>
            <a:r>
              <a:rPr lang="en-US" dirty="0"/>
              <a:t>: returns inverse of matrix</a:t>
            </a:r>
          </a:p>
        </p:txBody>
      </p:sp>
    </p:spTree>
    <p:extLst>
      <p:ext uri="{BB962C8B-B14F-4D97-AF65-F5344CB8AC3E}">
        <p14:creationId xmlns:p14="http://schemas.microsoft.com/office/powerpoint/2010/main" val="1078648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314382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Reshape is a useful function to transform any sized matrix into a different shape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Reshape(X, [new dimensions])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Note that the new dimensions need to be consistent with the previous ones 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i.e., dim1*dim2*dim3 == newdim1*</a:t>
            </a:r>
            <a:r>
              <a:rPr lang="en-US"/>
              <a:t>newdim2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27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I/O introduction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52412C06-379B-DB40-AA6E-E4DA46D88A1E}"/>
              </a:ext>
            </a:extLst>
          </p:cNvPr>
          <p:cNvSpPr txBox="1">
            <a:spLocks/>
          </p:cNvSpPr>
          <p:nvPr/>
        </p:nvSpPr>
        <p:spPr>
          <a:xfrm>
            <a:off x="432504" y="1133241"/>
            <a:ext cx="787359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100" dirty="0"/>
              <a:t>As we have seen we can load .mat data files with </a:t>
            </a:r>
            <a:r>
              <a:rPr lang="en-US" sz="2100" b="1" dirty="0"/>
              <a:t>load()</a:t>
            </a:r>
            <a:endParaRPr lang="en-US" sz="2100" dirty="0"/>
          </a:p>
          <a:p>
            <a:pPr algn="l"/>
            <a:endParaRPr lang="en-US" sz="2100" dirty="0"/>
          </a:p>
          <a:p>
            <a:pPr algn="l"/>
            <a:r>
              <a:rPr lang="en-US" sz="2100" dirty="0"/>
              <a:t>For other types of data we can use MATLAB’s import tools</a:t>
            </a:r>
          </a:p>
          <a:p>
            <a:pPr algn="l"/>
            <a:endParaRPr lang="en-US" sz="2100" dirty="0"/>
          </a:p>
          <a:p>
            <a:pPr algn="l"/>
            <a:r>
              <a:rPr lang="en-US" sz="2100" dirty="0"/>
              <a:t>Simple text files can be read with </a:t>
            </a:r>
            <a:r>
              <a:rPr lang="en-US" sz="2100" b="1" dirty="0" err="1"/>
              <a:t>csvread</a:t>
            </a:r>
            <a:r>
              <a:rPr lang="en-US" sz="2100" b="1" dirty="0"/>
              <a:t>() </a:t>
            </a:r>
            <a:r>
              <a:rPr lang="en-US" sz="2100" dirty="0"/>
              <a:t>or </a:t>
            </a:r>
            <a:r>
              <a:rPr lang="en-US" sz="2100" b="1" dirty="0" err="1"/>
              <a:t>tdfread</a:t>
            </a:r>
            <a:r>
              <a:rPr lang="en-US" sz="2100" b="1" dirty="0"/>
              <a:t>() </a:t>
            </a:r>
            <a:r>
              <a:rPr lang="en-US" sz="2100" dirty="0"/>
              <a:t>these only accept numeric values. Refer to </a:t>
            </a:r>
            <a:r>
              <a:rPr lang="en-US" sz="2100" b="1" dirty="0" err="1"/>
              <a:t>readtable</a:t>
            </a:r>
            <a:r>
              <a:rPr lang="en-US" sz="2100" b="1" dirty="0"/>
              <a:t>()</a:t>
            </a:r>
            <a:r>
              <a:rPr lang="en-US" sz="2100" dirty="0"/>
              <a:t> for strings or mixed type .csv files</a:t>
            </a:r>
          </a:p>
          <a:p>
            <a:pPr algn="l"/>
            <a:endParaRPr lang="en-US" sz="2100" b="1" dirty="0"/>
          </a:p>
          <a:p>
            <a:pPr algn="l"/>
            <a:endParaRPr lang="en-US" sz="2100" b="1" dirty="0"/>
          </a:p>
          <a:p>
            <a:pPr algn="l"/>
            <a:r>
              <a:rPr lang="en-US" sz="2100" dirty="0"/>
              <a:t>** note that MATLAB after 2019 recommends </a:t>
            </a:r>
            <a:r>
              <a:rPr lang="en-US" sz="2100" b="1" dirty="0" err="1"/>
              <a:t>readmatrix</a:t>
            </a:r>
            <a:r>
              <a:rPr lang="en-US" sz="21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6080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59"/>
          <p:cNvSpPr txBox="1">
            <a:spLocks noGrp="1"/>
          </p:cNvSpPr>
          <p:nvPr>
            <p:ph type="title"/>
          </p:nvPr>
        </p:nvSpPr>
        <p:spPr>
          <a:xfrm>
            <a:off x="697475" y="5889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48" name="Google Shape;1948;p59"/>
          <p:cNvSpPr txBox="1">
            <a:spLocks noGrp="1"/>
          </p:cNvSpPr>
          <p:nvPr>
            <p:ph type="body" idx="1"/>
          </p:nvPr>
        </p:nvSpPr>
        <p:spPr>
          <a:xfrm>
            <a:off x="1280511" y="1638102"/>
            <a:ext cx="74061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>
                <a:hlinkClick r:id="rId3"/>
              </a:rPr>
              <a:t>https://www.mathworks.com/</a:t>
            </a:r>
            <a:endParaRPr lang="en-US" dirty="0"/>
          </a:p>
          <a:p>
            <a:pPr marL="139700" indent="0">
              <a:buNone/>
            </a:pPr>
            <a:r>
              <a:rPr lang="en-US" dirty="0">
                <a:hlinkClick r:id="rId4"/>
              </a:rPr>
              <a:t>https://stackoverflow.com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Mastering MATLAB</a:t>
            </a:r>
          </a:p>
          <a:p>
            <a:pPr marL="139700" indent="0">
              <a:buNone/>
            </a:pPr>
            <a:r>
              <a:rPr lang="en-US" dirty="0"/>
              <a:t>Analyzing Neural Time Series Data</a:t>
            </a:r>
          </a:p>
          <a:p>
            <a: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949" name="Google Shape;1949;p59"/>
          <p:cNvSpPr/>
          <p:nvPr/>
        </p:nvSpPr>
        <p:spPr>
          <a:xfrm rot="10800000">
            <a:off x="1065559" y="18514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59"/>
          <p:cNvSpPr/>
          <p:nvPr/>
        </p:nvSpPr>
        <p:spPr>
          <a:xfrm rot="10800000">
            <a:off x="1065559" y="22454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59"/>
          <p:cNvSpPr/>
          <p:nvPr/>
        </p:nvSpPr>
        <p:spPr>
          <a:xfrm rot="10800000">
            <a:off x="1065559" y="26973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59"/>
          <p:cNvSpPr/>
          <p:nvPr/>
        </p:nvSpPr>
        <p:spPr>
          <a:xfrm rot="10800000">
            <a:off x="1065559" y="31011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introduction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Proprietary programing language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Interpreted language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User friendly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Many toolboxes and addons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Designed for matrix operations, signal processing, equation solving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33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787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8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789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2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33"/>
          <p:cNvSpPr txBox="1">
            <a:spLocks noGrp="1"/>
          </p:cNvSpPr>
          <p:nvPr>
            <p:ph type="body" idx="2"/>
          </p:nvPr>
        </p:nvSpPr>
        <p:spPr>
          <a:xfrm>
            <a:off x="4799007" y="1623890"/>
            <a:ext cx="4238468" cy="2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dirty="0">
                <a:solidFill>
                  <a:schemeClr val="dk1"/>
                </a:solidFill>
              </a:rPr>
              <a:t>Command Window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dirty="0">
                <a:solidFill>
                  <a:schemeClr val="dk1"/>
                </a:solidFill>
              </a:rPr>
              <a:t>Current Folder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dirty="0">
                <a:solidFill>
                  <a:schemeClr val="dk1"/>
                </a:solidFill>
              </a:rPr>
              <a:t>Workspace </a:t>
            </a:r>
          </a:p>
        </p:txBody>
      </p:sp>
      <p:pic>
        <p:nvPicPr>
          <p:cNvPr id="809" name="Google Shape;809;p33"/>
          <p:cNvPicPr preferRelativeResize="0"/>
          <p:nvPr/>
        </p:nvPicPr>
        <p:blipFill rotWithShape="1">
          <a:blip r:embed="rId3">
            <a:alphaModFix/>
          </a:blip>
          <a:srcRect l="15698" t="2412" r="13874" b="1489"/>
          <a:stretch/>
        </p:blipFill>
        <p:spPr>
          <a:xfrm>
            <a:off x="721600" y="1574000"/>
            <a:ext cx="3596700" cy="2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3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Environment </a:t>
            </a:r>
            <a:endParaRPr dirty="0"/>
          </a:p>
        </p:txBody>
      </p:sp>
      <p:sp>
        <p:nvSpPr>
          <p:cNvPr id="811" name="Google Shape;811;p33"/>
          <p:cNvSpPr/>
          <p:nvPr/>
        </p:nvSpPr>
        <p:spPr>
          <a:xfrm>
            <a:off x="4514677" y="1891927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3"/>
          <p:cNvSpPr/>
          <p:nvPr/>
        </p:nvSpPr>
        <p:spPr>
          <a:xfrm>
            <a:off x="971861" y="42831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3"/>
          <p:cNvSpPr/>
          <p:nvPr/>
        </p:nvSpPr>
        <p:spPr>
          <a:xfrm>
            <a:off x="4530241" y="2571750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3"/>
          <p:cNvSpPr/>
          <p:nvPr/>
        </p:nvSpPr>
        <p:spPr>
          <a:xfrm>
            <a:off x="4562484" y="3296773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109506A-2697-1848-87BA-086C13BAA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66" r="21781"/>
          <a:stretch/>
        </p:blipFill>
        <p:spPr>
          <a:xfrm>
            <a:off x="721600" y="1561140"/>
            <a:ext cx="3596699" cy="2771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sp>
        <p:nvSpPr>
          <p:cNvPr id="14" name="Left Arrow 13">
            <a:extLst>
              <a:ext uri="{FF2B5EF4-FFF2-40B4-BE49-F238E27FC236}">
                <a16:creationId xmlns:a16="http://schemas.microsoft.com/office/drawing/2014/main" id="{86137CB3-E089-9045-B18E-A4E9E6D08708}"/>
              </a:ext>
            </a:extLst>
          </p:cNvPr>
          <p:cNvSpPr/>
          <p:nvPr/>
        </p:nvSpPr>
        <p:spPr>
          <a:xfrm rot="14060467">
            <a:off x="1701646" y="1094227"/>
            <a:ext cx="2193126" cy="115159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3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BC5823-F5B7-734F-BA4B-91448308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771" y="1881591"/>
            <a:ext cx="2547600" cy="25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6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sp>
        <p:nvSpPr>
          <p:cNvPr id="15" name="Left Arrow 14">
            <a:extLst>
              <a:ext uri="{FF2B5EF4-FFF2-40B4-BE49-F238E27FC236}">
                <a16:creationId xmlns:a16="http://schemas.microsoft.com/office/drawing/2014/main" id="{84343B9B-2216-A741-A704-39EABC580762}"/>
              </a:ext>
            </a:extLst>
          </p:cNvPr>
          <p:cNvSpPr/>
          <p:nvPr/>
        </p:nvSpPr>
        <p:spPr>
          <a:xfrm rot="20255246">
            <a:off x="2336740" y="760403"/>
            <a:ext cx="2193126" cy="115159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7694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13194</TotalTime>
  <Words>1400</Words>
  <Application>Microsoft Macintosh PowerPoint</Application>
  <PresentationFormat>On-screen Show (16:9)</PresentationFormat>
  <Paragraphs>205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Roboto Condensed Light</vt:lpstr>
      <vt:lpstr>Baloo 2</vt:lpstr>
      <vt:lpstr>Teko</vt:lpstr>
      <vt:lpstr>Concert One</vt:lpstr>
      <vt:lpstr>Virtual Campaign by Slidesgo</vt:lpstr>
      <vt:lpstr>MATLAB </vt:lpstr>
      <vt:lpstr>Goals of this MATLAB course</vt:lpstr>
      <vt:lpstr>The philosophy of a programing language</vt:lpstr>
      <vt:lpstr>MATLAB introduction</vt:lpstr>
      <vt:lpstr>MATLAB Environment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MATLAB Commands </vt:lpstr>
      <vt:lpstr>Basic MATLAB Commands </vt:lpstr>
      <vt:lpstr>Functions </vt:lpstr>
      <vt:lpstr>Functions </vt:lpstr>
      <vt:lpstr>Help Function</vt:lpstr>
      <vt:lpstr>Help Example</vt:lpstr>
      <vt:lpstr>What is a variable </vt:lpstr>
      <vt:lpstr>What is a variable </vt:lpstr>
      <vt:lpstr>Data Types </vt:lpstr>
      <vt:lpstr>Data Types </vt:lpstr>
      <vt:lpstr>Booleans</vt:lpstr>
      <vt:lpstr>Boolean Operators</vt:lpstr>
      <vt:lpstr>Boolean Operators</vt:lpstr>
      <vt:lpstr>Boolean Operators</vt:lpstr>
      <vt:lpstr>Boolean Operators</vt:lpstr>
      <vt:lpstr>Integers </vt:lpstr>
      <vt:lpstr>Char and Strings</vt:lpstr>
      <vt:lpstr>Char and Strings differences</vt:lpstr>
      <vt:lpstr>String Operators</vt:lpstr>
      <vt:lpstr>Data Structures 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I/O introduction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23</cp:revision>
  <dcterms:modified xsi:type="dcterms:W3CDTF">2021-03-23T17:56:32Z</dcterms:modified>
</cp:coreProperties>
</file>